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472" r:id="rId5"/>
    <p:sldId id="487" r:id="rId6"/>
    <p:sldId id="488" r:id="rId7"/>
    <p:sldId id="475" r:id="rId8"/>
  </p:sldIdLst>
  <p:sldSz cx="9144000" cy="5143500" type="screen16x9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9FD26745-286A-0847-8149-788AC30EF25D}">
          <p14:sldIdLst>
            <p14:sldId id="472"/>
            <p14:sldId id="487"/>
            <p14:sldId id="488"/>
            <p14:sldId id="475"/>
          </p14:sldIdLst>
        </p14:section>
        <p14:section name="Untitled Section" id="{5E881FA1-0536-C34E-87C5-F9DC2CBF47ED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708" userDrawn="1">
          <p15:clr>
            <a:srgbClr val="A4A3A4"/>
          </p15:clr>
        </p15:guide>
        <p15:guide id="2" orient="horz" pos="1284" userDrawn="1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ner, Zach" initials="SZ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7622"/>
    <a:srgbClr val="007297"/>
    <a:srgbClr val="002E6D"/>
    <a:srgbClr val="FFB819"/>
    <a:srgbClr val="1F3051"/>
    <a:srgbClr val="F48C23"/>
    <a:srgbClr val="F8C114"/>
    <a:srgbClr val="79B142"/>
    <a:srgbClr val="F4A33C"/>
    <a:srgbClr val="D960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32" autoAdjust="0"/>
    <p:restoredTop sz="83796"/>
  </p:normalViewPr>
  <p:slideViewPr>
    <p:cSldViewPr snapToObjects="1" showGuides="1">
      <p:cViewPr varScale="1">
        <p:scale>
          <a:sx n="81" d="100"/>
          <a:sy n="81" d="100"/>
        </p:scale>
        <p:origin x="108" y="780"/>
      </p:cViewPr>
      <p:guideLst>
        <p:guide orient="horz" pos="708"/>
        <p:guide orient="horz" pos="1284"/>
        <p:guide pos="2880"/>
      </p:guideLst>
    </p:cSldViewPr>
  </p:slideViewPr>
  <p:outlineViewPr>
    <p:cViewPr>
      <p:scale>
        <a:sx n="33" d="100"/>
        <a:sy n="33" d="100"/>
      </p:scale>
      <p:origin x="0" y="-533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5472"/>
    </p:cViewPr>
  </p:sorterViewPr>
  <p:notesViewPr>
    <p:cSldViewPr snapToObjects="1" showGuides="1">
      <p:cViewPr>
        <p:scale>
          <a:sx n="100" d="100"/>
          <a:sy n="100" d="100"/>
        </p:scale>
        <p:origin x="3552" y="144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wrap="square" lIns="93324" tIns="46662" rIns="93324" bIns="4666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F000A042-A743-2C4C-AE1D-AA4B6E51894F}" type="datetimeFigureOut">
              <a:rPr lang="en-US"/>
              <a:pPr>
                <a:defRPr/>
              </a:pPr>
              <a:t>6/12/2019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wrap="square" lIns="93324" tIns="46662" rIns="93324" bIns="46662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A83C7CD9-AD26-F040-8CE2-9B94C71355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7216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wrap="square" lIns="93324" tIns="46662" rIns="93324" bIns="4666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9398A926-8D6B-164D-ACBA-15CB9D9CCF74}" type="datetimeFigureOut">
              <a:rPr lang="en-US"/>
              <a:pPr>
                <a:defRPr/>
              </a:pPr>
              <a:t>6/12/2019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wrap="square" lIns="93324" tIns="46662" rIns="93324" bIns="46662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B83DB7FA-C357-BD44-B313-15295D3948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0829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next two slides provide a graphical representation of the project’s current status with respect to its baseline</a:t>
            </a:r>
            <a:r>
              <a:rPr lang="en-US" baseline="0" dirty="0" smtClean="0"/>
              <a:t> budget </a:t>
            </a:r>
            <a:r>
              <a:rPr lang="en-US" dirty="0" smtClean="0"/>
              <a:t>and contractual commitments as well as today’s action. </a:t>
            </a:r>
          </a:p>
          <a:p>
            <a:r>
              <a:rPr lang="en-US" b="1" dirty="0" smtClean="0"/>
              <a:t> </a:t>
            </a:r>
            <a:endParaRPr lang="en-US" dirty="0" smtClean="0"/>
          </a:p>
          <a:p>
            <a:r>
              <a:rPr lang="en-US" dirty="0" smtClean="0"/>
              <a:t>This first slide illustrates the status of the Federal</a:t>
            </a:r>
            <a:r>
              <a:rPr lang="en-US" baseline="0" dirty="0" smtClean="0"/>
              <a:t> Way </a:t>
            </a:r>
            <a:r>
              <a:rPr lang="en-US" dirty="0" smtClean="0"/>
              <a:t>Link Extension project. The project has a baseline budget of $2.451</a:t>
            </a:r>
            <a:r>
              <a:rPr lang="en-US" baseline="0" dirty="0" smtClean="0"/>
              <a:t>B </a:t>
            </a:r>
            <a:r>
              <a:rPr lang="en-US" dirty="0" smtClean="0"/>
              <a:t>represented by the vertical bar on the left-hand side of the slide. The entire bar is highlighted in green indicating that the Board has approved budget for the entire project. The project was baselined in Aug 2018.</a:t>
            </a:r>
          </a:p>
          <a:p>
            <a:r>
              <a:rPr lang="en-US" dirty="0" smtClean="0"/>
              <a:t> </a:t>
            </a:r>
          </a:p>
          <a:p>
            <a:r>
              <a:rPr lang="en-US" dirty="0" smtClean="0"/>
              <a:t>On the right-hand side, each box represents contract commitments by phase. Of the $2.451B baseline budget, there is $934.09M yet to be committed. 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3DB7FA-C357-BD44-B313-15295D39482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028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This slide illustrates</a:t>
            </a:r>
            <a:r>
              <a:rPr lang="en-US" baseline="0" dirty="0" smtClean="0"/>
              <a:t> </a:t>
            </a:r>
            <a:r>
              <a:rPr lang="en-US" dirty="0" smtClean="0"/>
              <a:t>today’s action.  The yellow box highlights</a:t>
            </a:r>
            <a:r>
              <a:rPr lang="en-US" baseline="0" dirty="0" smtClean="0"/>
              <a:t> an increase to the third party </a:t>
            </a:r>
            <a:r>
              <a:rPr lang="en-US" baseline="0" smtClean="0"/>
              <a:t>and construction phase </a:t>
            </a:r>
            <a:r>
              <a:rPr lang="en-US" baseline="0" dirty="0" smtClean="0"/>
              <a:t>commitments for an agreement with City of Kent </a:t>
            </a:r>
            <a:r>
              <a:rPr lang="en-US" dirty="0" smtClean="0"/>
              <a:t>for $6.7M – reducing the uncommitted budget to $927.39B.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3DB7FA-C357-BD44-B313-15295D39482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20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ck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4B7CCAA-40A7-0B41-B4D5-F053BD9E30F2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E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177" y="4400550"/>
            <a:ext cx="2171699" cy="334108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886966" y="1123950"/>
            <a:ext cx="7723634" cy="792222"/>
          </a:xfrm>
          <a:prstGeom prst="rect">
            <a:avLst/>
          </a:prstGeom>
        </p:spPr>
        <p:txBody>
          <a:bodyPr/>
          <a:lstStyle>
            <a:lvl1pPr algn="r">
              <a:defRPr sz="4800" b="1" i="1" baseline="0">
                <a:solidFill>
                  <a:schemeClr val="bg1"/>
                </a:solidFill>
              </a:defRPr>
            </a:lvl1pPr>
            <a:lvl2pPr marL="0" indent="0">
              <a:buNone/>
              <a:defRPr b="1" i="1">
                <a:solidFill>
                  <a:srgbClr val="F4A331"/>
                </a:solidFill>
              </a:defRPr>
            </a:lvl2pPr>
            <a:lvl3pPr marL="457200" indent="-228600">
              <a:buFont typeface="Arial" charset="0"/>
              <a:buChar char="•"/>
              <a:defRPr sz="1800">
                <a:solidFill>
                  <a:srgbClr val="1F3051"/>
                </a:solidFill>
              </a:defRPr>
            </a:lvl3pPr>
          </a:lstStyle>
          <a:p>
            <a:pPr lvl="0"/>
            <a:r>
              <a:rPr lang="en-US" dirty="0"/>
              <a:t>Presentation 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BEA3361-5263-9D4A-B711-6E797C300F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0242" y="2031627"/>
            <a:ext cx="7723634" cy="616323"/>
          </a:xfrm>
          <a:prstGeom prst="rect">
            <a:avLst/>
          </a:prstGeom>
        </p:spPr>
        <p:txBody>
          <a:bodyPr/>
          <a:lstStyle>
            <a:lvl1pPr algn="r">
              <a:defRPr sz="3200" b="0" i="1" baseline="0">
                <a:solidFill>
                  <a:schemeClr val="bg1"/>
                </a:solidFill>
              </a:defRPr>
            </a:lvl1pPr>
            <a:lvl2pPr marL="0" indent="0">
              <a:buNone/>
              <a:defRPr b="1" i="1">
                <a:solidFill>
                  <a:srgbClr val="F4A331"/>
                </a:solidFill>
              </a:defRPr>
            </a:lvl2pPr>
            <a:lvl3pPr marL="457200" indent="-228600">
              <a:buFont typeface="Arial" charset="0"/>
              <a:buChar char="•"/>
              <a:defRPr sz="1800">
                <a:solidFill>
                  <a:srgbClr val="1F3051"/>
                </a:solidFill>
              </a:defRPr>
            </a:lvl3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9EC95C49-C071-CF4C-A459-A2E8844A29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88306" y="2724150"/>
            <a:ext cx="1315570" cy="405653"/>
          </a:xfrm>
          <a:prstGeom prst="rect">
            <a:avLst/>
          </a:prstGeom>
        </p:spPr>
        <p:txBody>
          <a:bodyPr/>
          <a:lstStyle>
            <a:lvl1pPr algn="r">
              <a:defRPr sz="2000" b="0" i="1" baseline="0">
                <a:solidFill>
                  <a:schemeClr val="bg1"/>
                </a:solidFill>
              </a:defRPr>
            </a:lvl1pPr>
            <a:lvl2pPr marL="0" indent="0">
              <a:buNone/>
              <a:defRPr b="1" i="1">
                <a:solidFill>
                  <a:srgbClr val="F4A331"/>
                </a:solidFill>
              </a:defRPr>
            </a:lvl2pPr>
            <a:lvl3pPr marL="457200" indent="-228600">
              <a:buFont typeface="Arial" charset="0"/>
              <a:buChar char="•"/>
              <a:defRPr sz="1800">
                <a:solidFill>
                  <a:srgbClr val="1F3051"/>
                </a:solidFill>
              </a:defRPr>
            </a:lvl3pPr>
          </a:lstStyle>
          <a:p>
            <a:pPr lvl="0"/>
            <a:r>
              <a:rPr lang="en-US" dirty="0"/>
              <a:t>12/05/18</a:t>
            </a:r>
          </a:p>
        </p:txBody>
      </p:sp>
    </p:spTree>
    <p:extLst>
      <p:ext uri="{BB962C8B-B14F-4D97-AF65-F5344CB8AC3E}">
        <p14:creationId xmlns:p14="http://schemas.microsoft.com/office/powerpoint/2010/main" val="124567348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24" userDrawn="1">
          <p15:clr>
            <a:srgbClr val="FBAE40"/>
          </p15:clr>
        </p15:guide>
        <p15:guide id="2" orient="horz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005A54E-680E-1945-A8BD-87683677F80E}"/>
              </a:ext>
            </a:extLst>
          </p:cNvPr>
          <p:cNvSpPr/>
          <p:nvPr userDrawn="1"/>
        </p:nvSpPr>
        <p:spPr>
          <a:xfrm>
            <a:off x="0" y="-6156"/>
            <a:ext cx="9144000" cy="5149655"/>
          </a:xfrm>
          <a:prstGeom prst="rect">
            <a:avLst/>
          </a:prstGeom>
          <a:solidFill>
            <a:srgbClr val="007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5681DE3-9C13-7B45-913E-85AF6B8155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1581150"/>
            <a:ext cx="8153399" cy="838200"/>
          </a:xfrm>
          <a:prstGeom prst="rect">
            <a:avLst/>
          </a:prstGeom>
        </p:spPr>
        <p:txBody>
          <a:bodyPr/>
          <a:lstStyle>
            <a:lvl1pPr algn="ctr">
              <a:defRPr sz="4400" b="1" i="1">
                <a:solidFill>
                  <a:schemeClr val="bg1"/>
                </a:solidFill>
              </a:defRPr>
            </a:lvl1pPr>
            <a:lvl2pPr marL="0" indent="0">
              <a:buNone/>
              <a:defRPr b="1" i="1">
                <a:solidFill>
                  <a:srgbClr val="F4A331"/>
                </a:solidFill>
              </a:defRPr>
            </a:lvl2pPr>
            <a:lvl3pPr marL="457200" indent="-228600">
              <a:buFont typeface="Arial" charset="0"/>
              <a:buChar char="•"/>
              <a:defRPr sz="1800">
                <a:solidFill>
                  <a:srgbClr val="1F3051"/>
                </a:solidFill>
              </a:defRPr>
            </a:lvl3pPr>
          </a:lstStyle>
          <a:p>
            <a:pPr lvl="0"/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20630484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86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005A54E-680E-1945-A8BD-87683677F80E}"/>
              </a:ext>
            </a:extLst>
          </p:cNvPr>
          <p:cNvSpPr/>
          <p:nvPr userDrawn="1"/>
        </p:nvSpPr>
        <p:spPr>
          <a:xfrm>
            <a:off x="0" y="0"/>
            <a:ext cx="9144000" cy="5149655"/>
          </a:xfrm>
          <a:prstGeom prst="rect">
            <a:avLst/>
          </a:prstGeom>
          <a:solidFill>
            <a:srgbClr val="EF7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5681DE3-9C13-7B45-913E-85AF6B8155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1581150"/>
            <a:ext cx="8153399" cy="838200"/>
          </a:xfrm>
          <a:prstGeom prst="rect">
            <a:avLst/>
          </a:prstGeom>
        </p:spPr>
        <p:txBody>
          <a:bodyPr/>
          <a:lstStyle>
            <a:lvl1pPr algn="ctr">
              <a:defRPr sz="4400" b="1" i="1">
                <a:solidFill>
                  <a:schemeClr val="bg1"/>
                </a:solidFill>
              </a:defRPr>
            </a:lvl1pPr>
            <a:lvl2pPr marL="0" indent="0">
              <a:buNone/>
              <a:defRPr b="1" i="1">
                <a:solidFill>
                  <a:srgbClr val="F4A331"/>
                </a:solidFill>
              </a:defRPr>
            </a:lvl2pPr>
            <a:lvl3pPr marL="457200" indent="-228600">
              <a:buFont typeface="Arial" charset="0"/>
              <a:buChar char="•"/>
              <a:defRPr sz="1800">
                <a:solidFill>
                  <a:srgbClr val="1F3051"/>
                </a:solidFill>
              </a:defRPr>
            </a:lvl3pPr>
          </a:lstStyle>
          <a:p>
            <a:pPr lvl="0"/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087835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8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27006-0ADB-AC45-B594-99BFD5854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620712"/>
          </a:xfrm>
          <a:prstGeom prst="rect">
            <a:avLst/>
          </a:prstGeom>
        </p:spPr>
        <p:txBody>
          <a:bodyPr/>
          <a:lstStyle>
            <a:lvl1pPr>
              <a:defRPr i="1">
                <a:solidFill>
                  <a:srgbClr val="00729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5277FA-A092-C143-8676-D73A96E84C3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8650" y="1123950"/>
            <a:ext cx="7886700" cy="16764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EF7622"/>
                </a:solidFill>
              </a:defRPr>
            </a:lvl1pPr>
            <a:lvl2pPr marL="0" indent="0">
              <a:buFontTx/>
              <a:buNone/>
              <a:defRPr sz="2400" b="1" i="1">
                <a:solidFill>
                  <a:srgbClr val="EF7622"/>
                </a:solidFill>
              </a:defRPr>
            </a:lvl2pPr>
            <a:lvl3pPr marL="571500" indent="-342900">
              <a:buFont typeface="Arial" panose="020B0604020202020204" pitchFamily="34" charset="0"/>
              <a:buChar char="•"/>
              <a:defRPr/>
            </a:lvl3pPr>
          </a:lstStyle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7F7EA1-0B2E-D843-B233-B9ECBE713A73}"/>
              </a:ext>
            </a:extLst>
          </p:cNvPr>
          <p:cNvSpPr/>
          <p:nvPr userDrawn="1"/>
        </p:nvSpPr>
        <p:spPr>
          <a:xfrm>
            <a:off x="18011" y="4629150"/>
            <a:ext cx="9144000" cy="514350"/>
          </a:xfrm>
          <a:prstGeom prst="rect">
            <a:avLst/>
          </a:prstGeom>
          <a:solidFill>
            <a:srgbClr val="002E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FC4CE0-7B7E-8C4C-8408-00ECC37677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4758104"/>
            <a:ext cx="1399472" cy="2153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AD98672-932C-C741-A78D-0A59A48D49CB}"/>
              </a:ext>
            </a:extLst>
          </p:cNvPr>
          <p:cNvSpPr txBox="1"/>
          <p:nvPr userDrawn="1"/>
        </p:nvSpPr>
        <p:spPr>
          <a:xfrm>
            <a:off x="152400" y="4732436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2EFBB39-EDAD-124B-90FA-D053390A9790}" type="slidenum">
              <a:rPr lang="en-US" sz="1200" smtClean="0">
                <a:solidFill>
                  <a:schemeClr val="bg1"/>
                </a:solidFill>
              </a:rPr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261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ck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4B7CCAA-40A7-0B41-B4D5-F053BD9E30F2}"/>
              </a:ext>
            </a:extLst>
          </p:cNvPr>
          <p:cNvSpPr/>
          <p:nvPr userDrawn="1"/>
        </p:nvSpPr>
        <p:spPr>
          <a:xfrm>
            <a:off x="0" y="15586"/>
            <a:ext cx="9144000" cy="5143500"/>
          </a:xfrm>
          <a:prstGeom prst="rect">
            <a:avLst/>
          </a:prstGeom>
          <a:solidFill>
            <a:srgbClr val="002E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3105150"/>
            <a:ext cx="2237672" cy="34425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F8703F2-99DE-0A4B-BC3B-22E3878F64AC}"/>
              </a:ext>
            </a:extLst>
          </p:cNvPr>
          <p:cNvGrpSpPr/>
          <p:nvPr userDrawn="1"/>
        </p:nvGrpSpPr>
        <p:grpSpPr>
          <a:xfrm>
            <a:off x="4114800" y="4278966"/>
            <a:ext cx="1017856" cy="262217"/>
            <a:chOff x="3996753" y="2876550"/>
            <a:chExt cx="1032447" cy="26597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6D23F00-E036-3C48-A822-26FBB74D4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6753" y="2876550"/>
              <a:ext cx="126538" cy="26597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1ED0D72-AA6D-A74A-B4B6-C348633AD0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3838" y="2876550"/>
              <a:ext cx="265362" cy="265976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4009748-328C-4846-9ED3-9D717E1205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6638" y="2876550"/>
              <a:ext cx="305902" cy="248162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026EBF4E-5A9B-8845-A748-AA6EB9AA929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242119" y="3805197"/>
            <a:ext cx="282699" cy="29055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355028C-D9E5-FE4F-8D3F-2C370E7A20FF}"/>
              </a:ext>
            </a:extLst>
          </p:cNvPr>
          <p:cNvSpPr txBox="1"/>
          <p:nvPr userDrawn="1"/>
        </p:nvSpPr>
        <p:spPr>
          <a:xfrm>
            <a:off x="2590800" y="1428750"/>
            <a:ext cx="373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solidFill>
                  <a:schemeClr val="bg1"/>
                </a:solidFill>
              </a:rPr>
              <a:t>Thank you.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E325C8-82B6-C848-801B-A5A9471EAB41}"/>
              </a:ext>
            </a:extLst>
          </p:cNvPr>
          <p:cNvSpPr txBox="1"/>
          <p:nvPr userDrawn="1"/>
        </p:nvSpPr>
        <p:spPr>
          <a:xfrm>
            <a:off x="3551591" y="3719641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err="1">
                <a:solidFill>
                  <a:schemeClr val="bg1"/>
                </a:solidFill>
              </a:rPr>
              <a:t>soundtransit.org</a:t>
            </a:r>
            <a:endParaRPr lang="en-US" sz="2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37700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24">
          <p15:clr>
            <a:srgbClr val="FBAE40"/>
          </p15:clr>
        </p15:guide>
        <p15:guide id="2" orient="horz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5156" r:id="rId1"/>
    <p:sldLayoutId id="2147485208" r:id="rId2"/>
    <p:sldLayoutId id="2147485214" r:id="rId3"/>
    <p:sldLayoutId id="2147485213" r:id="rId4"/>
    <p:sldLayoutId id="2147485207" r:id="rId5"/>
  </p:sldLayoutIdLst>
  <p:hf hdr="0" ftr="0" dt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3000" b="1" kern="1200" spc="5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0" indent="0" algn="l" rtl="0" eaLnBrk="1" fontAlgn="base" hangingPunct="1">
        <a:spcBef>
          <a:spcPts val="300"/>
        </a:spcBef>
        <a:spcAft>
          <a:spcPct val="0"/>
        </a:spcAft>
        <a:buFontTx/>
        <a:buNone/>
        <a:defRPr sz="20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228600" indent="-228600" algn="l" rtl="0" eaLnBrk="1" fontAlgn="base" hangingPunct="1">
        <a:spcBef>
          <a:spcPts val="3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457200" indent="-228600" algn="l" rtl="0" eaLnBrk="1" fontAlgn="base" hangingPunct="1">
        <a:spcBef>
          <a:spcPts val="300"/>
        </a:spcBef>
        <a:spcAft>
          <a:spcPct val="0"/>
        </a:spcAft>
        <a:buFont typeface="Arial" panose="020B0604020202020204" pitchFamily="34" charset="0"/>
        <a:buChar char="-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0" indent="0" algn="l" rtl="0" eaLnBrk="1" fontAlgn="base" hangingPunct="1">
        <a:spcBef>
          <a:spcPts val="300"/>
        </a:spcBef>
        <a:spcAft>
          <a:spcPct val="0"/>
        </a:spcAft>
        <a:buFontTx/>
        <a:buNone/>
        <a:defRPr sz="18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28600" indent="-228600" algn="l" rtl="0" eaLnBrk="1" fontAlgn="base" hangingPunct="1">
        <a:spcBef>
          <a:spcPts val="3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userDrawn="1">
          <p15:clr>
            <a:srgbClr val="F26B43"/>
          </p15:clr>
        </p15:guide>
        <p15:guide id="2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3240" userDrawn="1">
          <p15:clr>
            <a:srgbClr val="F26B43"/>
          </p15:clr>
        </p15:guide>
        <p15:guide id="5" orient="horz" pos="564" userDrawn="1">
          <p15:clr>
            <a:srgbClr val="F26B43"/>
          </p15:clr>
        </p15:guide>
        <p15:guide id="6" pos="14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24184D9-D2B1-FC47-B7A3-4E31253D96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400" dirty="0" smtClean="0"/>
              <a:t>Federal Way Link Extension</a:t>
            </a:r>
            <a:endParaRPr lang="en-US" sz="4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9BA1B-5A6D-5D46-843B-C9EAFAD7C3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Motion No. </a:t>
            </a:r>
            <a:r>
              <a:rPr lang="en-US" smtClean="0"/>
              <a:t>M2019-64 </a:t>
            </a:r>
            <a:endParaRPr lang="en-US" dirty="0" smtClean="0"/>
          </a:p>
          <a:p>
            <a:r>
              <a:rPr lang="en-US" dirty="0" smtClean="0"/>
              <a:t>Task Order with City of Kent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FA2C0D-A601-FB44-9561-A3E5C88B31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010400" y="3028950"/>
            <a:ext cx="1593476" cy="405653"/>
          </a:xfrm>
        </p:spPr>
        <p:txBody>
          <a:bodyPr/>
          <a:lstStyle/>
          <a:p>
            <a:r>
              <a:rPr lang="en-US" dirty="0" smtClean="0"/>
              <a:t>6/13/2019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75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475" y="863591"/>
            <a:ext cx="8029526" cy="37655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277601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29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FEDERAL WAY LINK EXTENSION:  </a:t>
            </a:r>
            <a:r>
              <a:rPr lang="en-US" sz="2000" dirty="0" smtClean="0">
                <a:solidFill>
                  <a:srgbClr val="00729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Baseline Budget $2,451.5M</a:t>
            </a:r>
            <a:endParaRPr lang="en-US" sz="2000" b="1" dirty="0">
              <a:solidFill>
                <a:srgbClr val="00729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8297" y="574285"/>
            <a:ext cx="4641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ALLOCATION</a:t>
            </a:r>
            <a:r>
              <a:rPr lang="en-US" dirty="0" smtClean="0"/>
              <a:t>  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$</a:t>
            </a:r>
            <a:r>
              <a:rPr lang="en-US" dirty="0" smtClean="0"/>
              <a:t>  </a:t>
            </a: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COMMITMENTS</a:t>
            </a:r>
            <a:endParaRPr lang="en-US" sz="1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7714" y="1003180"/>
            <a:ext cx="228600" cy="3364789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$2,451.5M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6314" y="3627325"/>
            <a:ext cx="777240" cy="740644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Proj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. Dev.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6314" y="1003180"/>
            <a:ext cx="777240" cy="262414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Design Build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200" y="74099"/>
            <a:ext cx="188105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Illustrative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i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Not to Scale</a:t>
            </a:r>
            <a:endParaRPr lang="en-US" sz="1200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364831" y="4629150"/>
            <a:ext cx="4275000" cy="514350"/>
            <a:chOff x="2364831" y="4700790"/>
            <a:chExt cx="4275000" cy="386366"/>
          </a:xfrm>
        </p:grpSpPr>
        <p:sp>
          <p:nvSpPr>
            <p:cNvPr id="14" name="Rectangle 13"/>
            <p:cNvSpPr/>
            <p:nvPr/>
          </p:nvSpPr>
          <p:spPr>
            <a:xfrm>
              <a:off x="3599646" y="4700790"/>
              <a:ext cx="1622738" cy="3863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364831" y="4807130"/>
              <a:ext cx="228600" cy="179857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603863" y="4762099"/>
              <a:ext cx="99578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Approved</a:t>
              </a:r>
              <a:endPara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554575" y="4805641"/>
              <a:ext cx="228600" cy="18134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793607" y="4760610"/>
              <a:ext cx="12747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Today’s Action</a:t>
              </a:r>
              <a:endPara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126017" y="4789390"/>
              <a:ext cx="228600" cy="197598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65049" y="4762099"/>
              <a:ext cx="12747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Future Action</a:t>
              </a:r>
              <a:endPara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759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445" y="864824"/>
            <a:ext cx="8013176" cy="37598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277601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29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FEDERAL WAY LINK EXTENSION:  </a:t>
            </a:r>
            <a:r>
              <a:rPr lang="en-US" sz="2000" dirty="0" smtClean="0">
                <a:solidFill>
                  <a:srgbClr val="00729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Board Approves Agreement $6.7M</a:t>
            </a:r>
            <a:endParaRPr lang="en-US" sz="2000" b="1" dirty="0">
              <a:solidFill>
                <a:srgbClr val="00729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8297" y="574285"/>
            <a:ext cx="4641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ALLOCATION</a:t>
            </a:r>
            <a:r>
              <a:rPr lang="en-US" dirty="0" smtClean="0"/>
              <a:t>  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$</a:t>
            </a:r>
            <a:r>
              <a:rPr lang="en-US" dirty="0" smtClean="0"/>
              <a:t>  </a:t>
            </a: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COMMITMENTS</a:t>
            </a:r>
            <a:endParaRPr lang="en-US" sz="1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7714" y="1003180"/>
            <a:ext cx="228600" cy="3364789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$2,451.5M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6314" y="3627325"/>
            <a:ext cx="777240" cy="740644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Proj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. Dev.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6314" y="1003180"/>
            <a:ext cx="777240" cy="262414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Design Build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200" y="74099"/>
            <a:ext cx="188105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Illustrative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i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Not to Scale</a:t>
            </a:r>
            <a:endParaRPr lang="en-US" sz="1200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364831" y="4629150"/>
            <a:ext cx="4275000" cy="514350"/>
            <a:chOff x="2364831" y="4700790"/>
            <a:chExt cx="4275000" cy="386366"/>
          </a:xfrm>
        </p:grpSpPr>
        <p:sp>
          <p:nvSpPr>
            <p:cNvPr id="14" name="Rectangle 13"/>
            <p:cNvSpPr/>
            <p:nvPr/>
          </p:nvSpPr>
          <p:spPr>
            <a:xfrm>
              <a:off x="3599646" y="4700790"/>
              <a:ext cx="1622738" cy="3863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364831" y="4807130"/>
              <a:ext cx="228600" cy="179857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603863" y="4762099"/>
              <a:ext cx="99578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Approved</a:t>
              </a:r>
              <a:endPara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554575" y="4805641"/>
              <a:ext cx="228600" cy="18134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793607" y="4760610"/>
              <a:ext cx="12747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Today’s Action</a:t>
              </a:r>
              <a:endPara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126017" y="4789390"/>
              <a:ext cx="228600" cy="197598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65049" y="4762099"/>
              <a:ext cx="12747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Future Action</a:t>
              </a:r>
              <a:endPara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870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BE47E-E550-524A-897D-EF54AC03417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35857" y="1379882"/>
            <a:ext cx="8070476" cy="61632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63339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 agency template 2017">
  <a:themeElements>
    <a:clrScheme name="Agency PPT theme colors 1">
      <a:dk1>
        <a:srgbClr val="1F2F51"/>
      </a:dk1>
      <a:lt1>
        <a:srgbClr val="FFFFFF"/>
      </a:lt1>
      <a:dk2>
        <a:srgbClr val="1F2F51"/>
      </a:dk2>
      <a:lt2>
        <a:srgbClr val="4FBFC8"/>
      </a:lt2>
      <a:accent1>
        <a:srgbClr val="F3A230"/>
      </a:accent1>
      <a:accent2>
        <a:srgbClr val="5FB47E"/>
      </a:accent2>
      <a:accent3>
        <a:srgbClr val="3583AE"/>
      </a:accent3>
      <a:accent4>
        <a:srgbClr val="366E5F"/>
      </a:accent4>
      <a:accent5>
        <a:srgbClr val="379BAE"/>
      </a:accent5>
      <a:accent6>
        <a:srgbClr val="A5A5A5"/>
      </a:accent6>
      <a:hlink>
        <a:srgbClr val="FFAB34"/>
      </a:hlink>
      <a:folHlink>
        <a:srgbClr val="F4A33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B9F755E-B57F-724D-921C-07836375C45C}" vid="{FB83816C-65B4-884B-8226-5E7EC5FF56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Presentations" ma:contentTypeID="0x010100289001A237C67D43B0F4AA263C333D63020008738C0EA953C44186DBE65865448549" ma:contentTypeVersion="34" ma:contentTypeDescription="" ma:contentTypeScope="" ma:versionID="d2c9037f917263f3f78ecbbbd59473f3">
  <xsd:schema xmlns:xsd="http://www.w3.org/2001/XMLSchema" xmlns:xs="http://www.w3.org/2001/XMLSchema" xmlns:p="http://schemas.microsoft.com/office/2006/metadata/properties" xmlns:ns2="7723d88b-aecd-4d62-9614-c429aa84638e" xmlns:ns3="3eaacd3a-c4ca-47b7-bf42-4fc6b6011408" xmlns:ns4="c6b6fa1d-1a0a-4367-bc8e-8a0985d476e0" targetNamespace="http://schemas.microsoft.com/office/2006/metadata/properties" ma:root="true" ma:fieldsID="7ffb154a5b19c8b55f76e6f8b32ad426" ns2:_="" ns3:_="" ns4:_="">
    <xsd:import namespace="7723d88b-aecd-4d62-9614-c429aa84638e"/>
    <xsd:import namespace="3eaacd3a-c4ca-47b7-bf42-4fc6b6011408"/>
    <xsd:import namespace="c6b6fa1d-1a0a-4367-bc8e-8a0985d476e0"/>
    <xsd:element name="properties">
      <xsd:complexType>
        <xsd:sequence>
          <xsd:element name="documentManagement">
            <xsd:complexType>
              <xsd:all>
                <xsd:element ref="ns2:Collection" minOccurs="0"/>
                <xsd:element ref="ns2:DanNumber" minOccurs="0"/>
                <xsd:element ref="ns2:DanTitle" minOccurs="0"/>
                <xsd:element ref="ns2:DataClassification" minOccurs="0"/>
                <xsd:element ref="ns2:DispositionAction" minOccurs="0"/>
                <xsd:element ref="ns2:MeetingDate1" minOccurs="0"/>
                <xsd:element ref="ns2:MeetingDate2" minOccurs="0"/>
                <xsd:element ref="ns2:MeetingDate3" minOccurs="0"/>
                <xsd:element ref="ns2:MeetingDate4" minOccurs="0"/>
                <xsd:element ref="ns2:MeetingType1" minOccurs="0"/>
                <xsd:element ref="ns2:MeetingType2" minOccurs="0"/>
                <xsd:element ref="ns2:MeetingType3" minOccurs="0"/>
                <xsd:element ref="ns2:MeetingType4" minOccurs="0"/>
                <xsd:element ref="ns2:RecordOwner" minOccurs="0"/>
                <xsd:element ref="ns2:RetentionDesignation" minOccurs="0"/>
                <xsd:element ref="ns2:RetentionTimePeriod" minOccurs="0"/>
                <xsd:element ref="ns2:RetentionTriggerDate" minOccurs="0"/>
                <xsd:element ref="ns2:BoardActionPrimaryCategory" minOccurs="0"/>
                <xsd:element ref="ns2:BoardActionSecondaryCategory" minOccurs="0"/>
                <xsd:element ref="ns2:DepartmentFunction" minOccurs="0"/>
                <xsd:element ref="ns2:DocumentAdditionalInformation" minOccurs="0"/>
                <xsd:element ref="ns2:DocumentNumber" minOccurs="0"/>
                <xsd:element ref="ns2:DocumentSummaryDescription" minOccurs="0"/>
                <xsd:element ref="ns2:KeyContactStaffLead" minOccurs="0"/>
                <xsd:element ref="ns2:ProcurementNumber" minOccurs="0"/>
                <xsd:element ref="ns2:ProjectName" minOccurs="0"/>
                <xsd:element ref="ns2:ProjectNumber" minOccurs="0"/>
                <xsd:element ref="ns2:PublishedDate1" minOccurs="0"/>
                <xsd:element ref="ns2:RecordNumber" minOccurs="0"/>
                <xsd:element ref="ns2:Subarea" minOccurs="0"/>
                <xsd:element ref="ns2:SubProjectName" minOccurs="0"/>
                <xsd:element ref="ns2:SubProjectNumber" minOccurs="0"/>
                <xsd:element ref="ns2:TransitMode" minOccurs="0"/>
                <xsd:element ref="ns2:Public" minOccurs="0"/>
                <xsd:element ref="ns2:Display" minOccurs="0"/>
                <xsd:element ref="ns2:Final" minOccurs="0"/>
                <xsd:element ref="ns2:ProjectName2" minOccurs="0"/>
                <xsd:element ref="ns2:ProjectName3" minOccurs="0"/>
                <xsd:element ref="ns2:ProjectName4" minOccurs="0"/>
                <xsd:element ref="ns2:ProjectName5" minOccurs="0"/>
                <xsd:element ref="ns2:ProjectNumber2" minOccurs="0"/>
                <xsd:element ref="ns2:ProjectNumber3" minOccurs="0"/>
                <xsd:element ref="ns2:ProjectNumber4" minOccurs="0"/>
                <xsd:element ref="ns2:ProjectNumber5" minOccurs="0"/>
                <xsd:element ref="ns2:SubProjectName2" minOccurs="0"/>
                <xsd:element ref="ns2:SubProjectName3" minOccurs="0"/>
                <xsd:element ref="ns2:SubProjectName4" minOccurs="0"/>
                <xsd:element ref="ns2:SubProjectName5" minOccurs="0"/>
                <xsd:element ref="ns2:SubProjectNumber2" minOccurs="0"/>
                <xsd:element ref="ns2:SubProjectNumber3" minOccurs="0"/>
                <xsd:element ref="ns2:SubProjectNumber4" minOccurs="0"/>
                <xsd:element ref="ns2:SubProjectNumber5" minOccurs="0"/>
                <xsd:element ref="ns3:ActiveLibraryURL" minOccurs="0"/>
                <xsd:element ref="ns3:PRDA_x0023_" minOccurs="0"/>
                <xsd:element ref="ns3:lcf76f155ced4ddcb4097134ff3c332f" minOccurs="0"/>
                <xsd:element ref="ns4:TaxCatchAll" minOccurs="0"/>
                <xsd:element ref="ns2:ProjectName6" minOccurs="0"/>
                <xsd:element ref="ns2:ProjectName7" minOccurs="0"/>
                <xsd:element ref="ns2:ProjectName8" minOccurs="0"/>
                <xsd:element ref="ns2:ProjectName9" minOccurs="0"/>
                <xsd:element ref="ns2:ProjectName10" minOccurs="0"/>
                <xsd:element ref="ns2:SubProjectName6" minOccurs="0"/>
                <xsd:element ref="ns2:SubProjectName7" minOccurs="0"/>
                <xsd:element ref="ns2:SubProjectName8" minOccurs="0"/>
                <xsd:element ref="ns2:SubProjectName9" minOccurs="0"/>
                <xsd:element ref="ns2:SubProjectName10" minOccurs="0"/>
                <xsd:element ref="ns3:AttachmentValue" minOccurs="0"/>
                <xsd:element ref="ns3:Content_x0020_Type_x0020_Tex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23d88b-aecd-4d62-9614-c429aa84638e" elementFormDefault="qualified">
    <xsd:import namespace="http://schemas.microsoft.com/office/2006/documentManagement/types"/>
    <xsd:import namespace="http://schemas.microsoft.com/office/infopath/2007/PartnerControls"/>
    <xsd:element name="Collection" ma:index="8" nillable="true" ma:displayName="Collection" ma:internalName="Collection">
      <xsd:simpleType>
        <xsd:restriction base="dms:Text">
          <xsd:maxLength value="255"/>
        </xsd:restriction>
      </xsd:simpleType>
    </xsd:element>
    <xsd:element name="DanNumber" ma:index="9" nillable="true" ma:displayName="Dan Number" ma:internalName="DanNumber">
      <xsd:simpleType>
        <xsd:restriction base="dms:Text">
          <xsd:maxLength value="255"/>
        </xsd:restriction>
      </xsd:simpleType>
    </xsd:element>
    <xsd:element name="DanTitle" ma:index="10" nillable="true" ma:displayName="Dan Title" ma:internalName="DanTitle">
      <xsd:simpleType>
        <xsd:restriction base="dms:Text">
          <xsd:maxLength value="255"/>
        </xsd:restriction>
      </xsd:simpleType>
    </xsd:element>
    <xsd:element name="DataClassification" ma:index="11" nillable="true" ma:displayName="Data Classification" ma:internalName="DataClassification">
      <xsd:simpleType>
        <xsd:restriction base="dms:Text">
          <xsd:maxLength value="255"/>
        </xsd:restriction>
      </xsd:simpleType>
    </xsd:element>
    <xsd:element name="DispositionAction" ma:index="12" nillable="true" ma:displayName="Disposition Action" ma:internalName="DispositionAction">
      <xsd:simpleType>
        <xsd:restriction base="dms:Text">
          <xsd:maxLength value="255"/>
        </xsd:restriction>
      </xsd:simpleType>
    </xsd:element>
    <xsd:element name="MeetingDate1" ma:index="13" nillable="true" ma:displayName="Meeting Date 1" ma:format="DateOnly" ma:internalName="MeetingDate1">
      <xsd:simpleType>
        <xsd:restriction base="dms:DateTime"/>
      </xsd:simpleType>
    </xsd:element>
    <xsd:element name="MeetingDate2" ma:index="14" nillable="true" ma:displayName="Meeting Date 2" ma:format="DateOnly" ma:internalName="MeetingDate2">
      <xsd:simpleType>
        <xsd:restriction base="dms:DateTime"/>
      </xsd:simpleType>
    </xsd:element>
    <xsd:element name="MeetingDate3" ma:index="15" nillable="true" ma:displayName="Meeting Date 3" ma:format="DateOnly" ma:internalName="MeetingDate3">
      <xsd:simpleType>
        <xsd:restriction base="dms:DateTime"/>
      </xsd:simpleType>
    </xsd:element>
    <xsd:element name="MeetingDate4" ma:index="16" nillable="true" ma:displayName="Meeting Date 4" ma:format="DateOnly" ma:internalName="MeetingDate4">
      <xsd:simpleType>
        <xsd:restriction base="dms:DateTime"/>
      </xsd:simpleType>
    </xsd:element>
    <xsd:element name="MeetingType1" ma:index="17" nillable="true" ma:displayName="Meeting Type 1" ma:internalName="MeetingType1">
      <xsd:simpleType>
        <xsd:restriction base="dms:Text">
          <xsd:maxLength value="255"/>
        </xsd:restriction>
      </xsd:simpleType>
    </xsd:element>
    <xsd:element name="MeetingType2" ma:index="18" nillable="true" ma:displayName="Meeting Type 2" ma:internalName="MeetingType2">
      <xsd:simpleType>
        <xsd:restriction base="dms:Text">
          <xsd:maxLength value="255"/>
        </xsd:restriction>
      </xsd:simpleType>
    </xsd:element>
    <xsd:element name="MeetingType3" ma:index="19" nillable="true" ma:displayName="Meeting Type 3" ma:internalName="MeetingType3">
      <xsd:simpleType>
        <xsd:restriction base="dms:Text">
          <xsd:maxLength value="255"/>
        </xsd:restriction>
      </xsd:simpleType>
    </xsd:element>
    <xsd:element name="MeetingType4" ma:index="20" nillable="true" ma:displayName="Meeting Type 4" ma:internalName="MeetingType4">
      <xsd:simpleType>
        <xsd:restriction base="dms:Text">
          <xsd:maxLength value="255"/>
        </xsd:restriction>
      </xsd:simpleType>
    </xsd:element>
    <xsd:element name="RecordOwner" ma:index="21" nillable="true" ma:displayName="Record Owner" ma:internalName="RecordOwner">
      <xsd:simpleType>
        <xsd:restriction base="dms:Text">
          <xsd:maxLength value="255"/>
        </xsd:restriction>
      </xsd:simpleType>
    </xsd:element>
    <xsd:element name="RetentionDesignation" ma:index="22" nillable="true" ma:displayName="Retention Designation" ma:internalName="RetentionDesignation">
      <xsd:simpleType>
        <xsd:restriction base="dms:Text">
          <xsd:maxLength value="255"/>
        </xsd:restriction>
      </xsd:simpleType>
    </xsd:element>
    <xsd:element name="RetentionTimePeriod" ma:index="23" nillable="true" ma:displayName="Retention Time Period" ma:internalName="RetentionTimePeriod">
      <xsd:simpleType>
        <xsd:restriction base="dms:Text">
          <xsd:maxLength value="255"/>
        </xsd:restriction>
      </xsd:simpleType>
    </xsd:element>
    <xsd:element name="RetentionTriggerDate" ma:index="24" nillable="true" ma:displayName="Retention Trigger Date" ma:internalName="RetentionTriggerDate">
      <xsd:simpleType>
        <xsd:restriction base="dms:Text">
          <xsd:maxLength value="255"/>
        </xsd:restriction>
      </xsd:simpleType>
    </xsd:element>
    <xsd:element name="BoardActionPrimaryCategory" ma:index="25" nillable="true" ma:displayName="Board Action Primary Category" ma:internalName="BoardActionPrimaryCategory">
      <xsd:simpleType>
        <xsd:restriction base="dms:Text">
          <xsd:maxLength value="255"/>
        </xsd:restriction>
      </xsd:simpleType>
    </xsd:element>
    <xsd:element name="BoardActionSecondaryCategory" ma:index="26" nillable="true" ma:displayName="Board Action Secondary Category" ma:internalName="BoardActionSecondaryCategory">
      <xsd:simpleType>
        <xsd:restriction base="dms:Text">
          <xsd:maxLength value="255"/>
        </xsd:restriction>
      </xsd:simpleType>
    </xsd:element>
    <xsd:element name="DepartmentFunction" ma:index="27" nillable="true" ma:displayName="Department/Function" ma:internalName="DepartmentFunction">
      <xsd:simpleType>
        <xsd:restriction base="dms:Text">
          <xsd:maxLength value="255"/>
        </xsd:restriction>
      </xsd:simpleType>
    </xsd:element>
    <xsd:element name="DocumentAdditionalInformation" ma:index="28" nillable="true" ma:displayName="Document Additional Information" ma:internalName="DocumentAdditionalInformation">
      <xsd:simpleType>
        <xsd:restriction base="dms:Note">
          <xsd:maxLength value="255"/>
        </xsd:restriction>
      </xsd:simpleType>
    </xsd:element>
    <xsd:element name="DocumentNumber" ma:index="29" nillable="true" ma:displayName="Document Number" ma:internalName="DocumentNumber">
      <xsd:simpleType>
        <xsd:restriction base="dms:Text">
          <xsd:maxLength value="255"/>
        </xsd:restriction>
      </xsd:simpleType>
    </xsd:element>
    <xsd:element name="DocumentSummaryDescription" ma:index="30" nillable="true" ma:displayName="Document Summary Description" ma:internalName="DocumentSummaryDescription">
      <xsd:simpleType>
        <xsd:restriction base="dms:Note">
          <xsd:maxLength value="255"/>
        </xsd:restriction>
      </xsd:simpleType>
    </xsd:element>
    <xsd:element name="KeyContactStaffLead" ma:index="31" nillable="true" ma:displayName="Key Contact/Staff Lead" ma:internalName="KeyContactStaffLead">
      <xsd:simpleType>
        <xsd:restriction base="dms:Text">
          <xsd:maxLength value="255"/>
        </xsd:restriction>
      </xsd:simpleType>
    </xsd:element>
    <xsd:element name="ProcurementNumber" ma:index="32" nillable="true" ma:displayName="Procurement Number" ma:internalName="ProcurementNumber">
      <xsd:simpleType>
        <xsd:restriction base="dms:Text">
          <xsd:maxLength value="255"/>
        </xsd:restriction>
      </xsd:simpleType>
    </xsd:element>
    <xsd:element name="ProjectName" ma:index="33" nillable="true" ma:displayName="Project Name" ma:indexed="true" ma:internalName="ProjectName">
      <xsd:simpleType>
        <xsd:restriction base="dms:Text">
          <xsd:maxLength value="255"/>
        </xsd:restriction>
      </xsd:simpleType>
    </xsd:element>
    <xsd:element name="ProjectNumber" ma:index="34" nillable="true" ma:displayName="Project Number" ma:internalName="ProjectNumber">
      <xsd:simpleType>
        <xsd:restriction base="dms:Text">
          <xsd:maxLength value="255"/>
        </xsd:restriction>
      </xsd:simpleType>
    </xsd:element>
    <xsd:element name="PublishedDate1" ma:index="35" nillable="true" ma:displayName="Published Date" ma:format="DateOnly" ma:indexed="true" ma:internalName="PublishedDate1">
      <xsd:simpleType>
        <xsd:restriction base="dms:DateTime"/>
      </xsd:simpleType>
    </xsd:element>
    <xsd:element name="RecordNumber" ma:index="36" nillable="true" ma:displayName="Record Number" ma:internalName="RecordNumber">
      <xsd:simpleType>
        <xsd:restriction base="dms:Text">
          <xsd:maxLength value="255"/>
        </xsd:restriction>
      </xsd:simpleType>
    </xsd:element>
    <xsd:element name="Subarea" ma:index="37" nillable="true" ma:displayName="Subarea" ma:internalName="Subarea">
      <xsd:simpleType>
        <xsd:restriction base="dms:Text">
          <xsd:maxLength value="255"/>
        </xsd:restriction>
      </xsd:simpleType>
    </xsd:element>
    <xsd:element name="SubProjectName" ma:index="38" nillable="true" ma:displayName="CUD 1" ma:internalName="SubProjectName">
      <xsd:simpleType>
        <xsd:restriction base="dms:Text">
          <xsd:maxLength value="255"/>
        </xsd:restriction>
      </xsd:simpleType>
    </xsd:element>
    <xsd:element name="SubProjectNumber" ma:index="39" nillable="true" ma:displayName="CUD Number 1" ma:internalName="SubProjectNumber">
      <xsd:simpleType>
        <xsd:restriction base="dms:Text">
          <xsd:maxLength value="255"/>
        </xsd:restriction>
      </xsd:simpleType>
    </xsd:element>
    <xsd:element name="TransitMode" ma:index="40" nillable="true" ma:displayName="Transit Mode" ma:internalName="TransitMode">
      <xsd:simpleType>
        <xsd:restriction base="dms:Text">
          <xsd:maxLength value="255"/>
        </xsd:restriction>
      </xsd:simpleType>
    </xsd:element>
    <xsd:element name="Public" ma:index="41" nillable="true" ma:displayName="Public" ma:default="1" ma:internalName="Public">
      <xsd:simpleType>
        <xsd:restriction base="dms:Boolean"/>
      </xsd:simpleType>
    </xsd:element>
    <xsd:element name="Display" ma:index="42" nillable="true" ma:displayName="Display" ma:default="1" ma:internalName="Display">
      <xsd:simpleType>
        <xsd:restriction base="dms:Boolean"/>
      </xsd:simpleType>
    </xsd:element>
    <xsd:element name="Final" ma:index="43" nillable="true" ma:displayName="Final" ma:default="0" ma:indexed="true" ma:internalName="Final">
      <xsd:simpleType>
        <xsd:restriction base="dms:Boolean"/>
      </xsd:simpleType>
    </xsd:element>
    <xsd:element name="ProjectName2" ma:index="44" nillable="true" ma:displayName="Project Name 2" ma:internalName="ProjectName2">
      <xsd:simpleType>
        <xsd:restriction base="dms:Text">
          <xsd:maxLength value="255"/>
        </xsd:restriction>
      </xsd:simpleType>
    </xsd:element>
    <xsd:element name="ProjectName3" ma:index="45" nillable="true" ma:displayName="Project Name 3" ma:internalName="ProjectName3">
      <xsd:simpleType>
        <xsd:restriction base="dms:Text">
          <xsd:maxLength value="255"/>
        </xsd:restriction>
      </xsd:simpleType>
    </xsd:element>
    <xsd:element name="ProjectName4" ma:index="46" nillable="true" ma:displayName="Project Name 4" ma:internalName="ProjectName4">
      <xsd:simpleType>
        <xsd:restriction base="dms:Text">
          <xsd:maxLength value="255"/>
        </xsd:restriction>
      </xsd:simpleType>
    </xsd:element>
    <xsd:element name="ProjectName5" ma:index="47" nillable="true" ma:displayName="Project Name 5" ma:internalName="ProjectName5">
      <xsd:simpleType>
        <xsd:restriction base="dms:Text">
          <xsd:maxLength value="255"/>
        </xsd:restriction>
      </xsd:simpleType>
    </xsd:element>
    <xsd:element name="ProjectNumber2" ma:index="48" nillable="true" ma:displayName="Project Number 2" ma:internalName="ProjectNumber2">
      <xsd:simpleType>
        <xsd:restriction base="dms:Text">
          <xsd:maxLength value="255"/>
        </xsd:restriction>
      </xsd:simpleType>
    </xsd:element>
    <xsd:element name="ProjectNumber3" ma:index="49" nillable="true" ma:displayName="Project Number 3" ma:internalName="ProjectNumber3">
      <xsd:simpleType>
        <xsd:restriction base="dms:Text">
          <xsd:maxLength value="255"/>
        </xsd:restriction>
      </xsd:simpleType>
    </xsd:element>
    <xsd:element name="ProjectNumber4" ma:index="50" nillable="true" ma:displayName="Project Number 4" ma:internalName="ProjectNumber4">
      <xsd:simpleType>
        <xsd:restriction base="dms:Text">
          <xsd:maxLength value="255"/>
        </xsd:restriction>
      </xsd:simpleType>
    </xsd:element>
    <xsd:element name="ProjectNumber5" ma:index="51" nillable="true" ma:displayName="Project Number 5" ma:internalName="ProjectNumber5">
      <xsd:simpleType>
        <xsd:restriction base="dms:Text">
          <xsd:maxLength value="255"/>
        </xsd:restriction>
      </xsd:simpleType>
    </xsd:element>
    <xsd:element name="SubProjectName2" ma:index="52" nillable="true" ma:displayName="CUD 2" ma:internalName="SubProjectName2">
      <xsd:simpleType>
        <xsd:restriction base="dms:Text">
          <xsd:maxLength value="255"/>
        </xsd:restriction>
      </xsd:simpleType>
    </xsd:element>
    <xsd:element name="SubProjectName3" ma:index="53" nillable="true" ma:displayName="CUD 3" ma:internalName="SubProjectName3">
      <xsd:simpleType>
        <xsd:restriction base="dms:Text">
          <xsd:maxLength value="255"/>
        </xsd:restriction>
      </xsd:simpleType>
    </xsd:element>
    <xsd:element name="SubProjectName4" ma:index="54" nillable="true" ma:displayName="CUD 4" ma:internalName="SubProjectName4">
      <xsd:simpleType>
        <xsd:restriction base="dms:Text">
          <xsd:maxLength value="255"/>
        </xsd:restriction>
      </xsd:simpleType>
    </xsd:element>
    <xsd:element name="SubProjectName5" ma:index="55" nillable="true" ma:displayName="CUD 5" ma:internalName="SubProjectName5">
      <xsd:simpleType>
        <xsd:restriction base="dms:Text">
          <xsd:maxLength value="255"/>
        </xsd:restriction>
      </xsd:simpleType>
    </xsd:element>
    <xsd:element name="SubProjectNumber2" ma:index="56" nillable="true" ma:displayName="CUD Number 2" ma:internalName="SubProjectNumber2">
      <xsd:simpleType>
        <xsd:restriction base="dms:Text">
          <xsd:maxLength value="255"/>
        </xsd:restriction>
      </xsd:simpleType>
    </xsd:element>
    <xsd:element name="SubProjectNumber3" ma:index="57" nillable="true" ma:displayName="CUD Number 3" ma:internalName="SubProjectNumber3">
      <xsd:simpleType>
        <xsd:restriction base="dms:Text">
          <xsd:maxLength value="255"/>
        </xsd:restriction>
      </xsd:simpleType>
    </xsd:element>
    <xsd:element name="SubProjectNumber4" ma:index="58" nillable="true" ma:displayName="CUD Number 4" ma:internalName="SubProjectNumber4">
      <xsd:simpleType>
        <xsd:restriction base="dms:Text">
          <xsd:maxLength value="255"/>
        </xsd:restriction>
      </xsd:simpleType>
    </xsd:element>
    <xsd:element name="SubProjectNumber5" ma:index="59" nillable="true" ma:displayName="CUD Number 5" ma:internalName="SubProjectNumber5">
      <xsd:simpleType>
        <xsd:restriction base="dms:Text">
          <xsd:maxLength value="255"/>
        </xsd:restriction>
      </xsd:simpleType>
    </xsd:element>
    <xsd:element name="ProjectName6" ma:index="64" nillable="true" ma:displayName="Project Name 6" ma:internalName="ProjectName6">
      <xsd:simpleType>
        <xsd:restriction base="dms:Text">
          <xsd:maxLength value="255"/>
        </xsd:restriction>
      </xsd:simpleType>
    </xsd:element>
    <xsd:element name="ProjectName7" ma:index="65" nillable="true" ma:displayName="Project Name 7" ma:internalName="ProjectName7">
      <xsd:simpleType>
        <xsd:restriction base="dms:Text">
          <xsd:maxLength value="255"/>
        </xsd:restriction>
      </xsd:simpleType>
    </xsd:element>
    <xsd:element name="ProjectName8" ma:index="66" nillable="true" ma:displayName="Project Name 8" ma:internalName="ProjectName8">
      <xsd:simpleType>
        <xsd:restriction base="dms:Text">
          <xsd:maxLength value="255"/>
        </xsd:restriction>
      </xsd:simpleType>
    </xsd:element>
    <xsd:element name="ProjectName9" ma:index="67" nillable="true" ma:displayName="Project Name 9" ma:internalName="ProjectName9">
      <xsd:simpleType>
        <xsd:restriction base="dms:Text">
          <xsd:maxLength value="255"/>
        </xsd:restriction>
      </xsd:simpleType>
    </xsd:element>
    <xsd:element name="ProjectName10" ma:index="68" nillable="true" ma:displayName="Project Name 10" ma:internalName="ProjectName10">
      <xsd:simpleType>
        <xsd:restriction base="dms:Text">
          <xsd:maxLength value="255"/>
        </xsd:restriction>
      </xsd:simpleType>
    </xsd:element>
    <xsd:element name="SubProjectName6" ma:index="69" nillable="true" ma:displayName="CUD 6" ma:internalName="SubProjectName6">
      <xsd:simpleType>
        <xsd:restriction base="dms:Text">
          <xsd:maxLength value="255"/>
        </xsd:restriction>
      </xsd:simpleType>
    </xsd:element>
    <xsd:element name="SubProjectName7" ma:index="70" nillable="true" ma:displayName="CUD 7" ma:internalName="SubProjectName7">
      <xsd:simpleType>
        <xsd:restriction base="dms:Text">
          <xsd:maxLength value="255"/>
        </xsd:restriction>
      </xsd:simpleType>
    </xsd:element>
    <xsd:element name="SubProjectName8" ma:index="71" nillable="true" ma:displayName="CUD 8" ma:internalName="SubProjectName8">
      <xsd:simpleType>
        <xsd:restriction base="dms:Text">
          <xsd:maxLength value="255"/>
        </xsd:restriction>
      </xsd:simpleType>
    </xsd:element>
    <xsd:element name="SubProjectName9" ma:index="72" nillable="true" ma:displayName="CUD 9" ma:internalName="SubProjectName9">
      <xsd:simpleType>
        <xsd:restriction base="dms:Text">
          <xsd:maxLength value="255"/>
        </xsd:restriction>
      </xsd:simpleType>
    </xsd:element>
    <xsd:element name="SubProjectName10" ma:index="73" nillable="true" ma:displayName="CUD 10" ma:internalName="SubProjectName10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aacd3a-c4ca-47b7-bf42-4fc6b6011408" elementFormDefault="qualified">
    <xsd:import namespace="http://schemas.microsoft.com/office/2006/documentManagement/types"/>
    <xsd:import namespace="http://schemas.microsoft.com/office/infopath/2007/PartnerControls"/>
    <xsd:element name="ActiveLibraryURL" ma:index="60" nillable="true" ma:displayName="Active Library URL" ma:description="Copied from Active Library." ma:internalName="ActiveLibraryURL">
      <xsd:simpleType>
        <xsd:restriction base="dms:Note">
          <xsd:maxLength value="255"/>
        </xsd:restriction>
      </xsd:simpleType>
    </xsd:element>
    <xsd:element name="PRDA_x0023_" ma:index="61" nillable="true" ma:displayName="PRDA#" ma:format="Dropdown" ma:internalName="PRDA_x0023_">
      <xsd:simpleType>
        <xsd:restriction base="dms:Text">
          <xsd:maxLength value="255"/>
        </xsd:restriction>
      </xsd:simpleType>
    </xsd:element>
    <xsd:element name="lcf76f155ced4ddcb4097134ff3c332f" ma:index="62" nillable="true" ma:displayName="Image Tags_0" ma:hidden="true" ma:internalName="lcf76f155ced4ddcb4097134ff3c332f">
      <xsd:simpleType>
        <xsd:restriction base="dms:Note"/>
      </xsd:simpleType>
    </xsd:element>
    <xsd:element name="AttachmentValue" ma:index="74" nillable="true" ma:displayName="AttachmentValue" ma:internalName="AttachmentValue">
      <xsd:simpleType>
        <xsd:restriction base="dms:Note">
          <xsd:maxLength value="255"/>
        </xsd:restriction>
      </xsd:simpleType>
    </xsd:element>
    <xsd:element name="Content_x0020_Type_x0020_Text" ma:index="75" nillable="true" ma:displayName="Content Type Text" ma:internalName="Content_x0020_Type_x0020_Text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b6fa1d-1a0a-4367-bc8e-8a0985d476e0" elementFormDefault="qualified">
    <xsd:import namespace="http://schemas.microsoft.com/office/2006/documentManagement/types"/>
    <xsd:import namespace="http://schemas.microsoft.com/office/infopath/2007/PartnerControls"/>
    <xsd:element name="TaxCatchAll" ma:index="63" nillable="true" ma:displayName="Taxonomy Catch All Column" ma:hidden="true" ma:list="{7089ccbd-bc7c-4deb-a9b2-01c61123845d}" ma:internalName="TaxCatchAll" ma:showField="CatchAllData" ma:web="7723d88b-aecd-4d62-9614-c429aa8463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inal xmlns="7723d88b-aecd-4d62-9614-c429aa84638e">true</Final>
    <Collection xmlns="7723d88b-aecd-4d62-9614-c429aa84638e">PRDA</Collection>
    <MeetingDate1 xmlns="7723d88b-aecd-4d62-9614-c429aa84638e">2019-06-13T07:00:00+00:00</MeetingDate1>
    <MeetingDate4 xmlns="7723d88b-aecd-4d62-9614-c429aa84638e" xsi:nil="true"/>
    <MeetingType2 xmlns="7723d88b-aecd-4d62-9614-c429aa84638e" xsi:nil="true"/>
    <DocumentSummaryDescription xmlns="7723d88b-aecd-4d62-9614-c429aa84638e" xsi:nil="true"/>
    <MeetingDate2 xmlns="7723d88b-aecd-4d62-9614-c429aa84638e" xsi:nil="true"/>
    <MeetingType3 xmlns="7723d88b-aecd-4d62-9614-c429aa84638e" xsi:nil="true"/>
    <RetentionDesignation xmlns="7723d88b-aecd-4d62-9614-c429aa84638e">Archival</RetentionDesignation>
    <Public xmlns="7723d88b-aecd-4d62-9614-c429aa84638e">true</Public>
    <MeetingDate3 xmlns="7723d88b-aecd-4d62-9614-c429aa84638e" xsi:nil="true"/>
    <MeetingType4 xmlns="7723d88b-aecd-4d62-9614-c429aa84638e" xsi:nil="true"/>
    <RetentionTriggerDate xmlns="7723d88b-aecd-4d62-9614-c429aa84638e">No longer needed</RetentionTriggerDate>
    <PublishedDate1 xmlns="7723d88b-aecd-4d62-9614-c429aa84638e">2019-06-13T07:00:00+00:00</PublishedDate1>
    <RecordOwner xmlns="7723d88b-aecd-4d62-9614-c429aa84638e">Board Administration</RecordOwner>
    <DocumentAdditionalInformation xmlns="7723d88b-aecd-4d62-9614-c429aa84638e" xsi:nil="true"/>
    <Display xmlns="7723d88b-aecd-4d62-9614-c429aa84638e">true</Display>
    <RetentionTimePeriod xmlns="7723d88b-aecd-4d62-9614-c429aa84638e">6 yrs</RetentionTimePeriod>
    <DispositionAction xmlns="7723d88b-aecd-4d62-9614-c429aa84638e">Preserve</DispositionAction>
    <MeetingType1 xmlns="7723d88b-aecd-4d62-9614-c429aa84638e">System Expansion Committee</MeetingType1>
    <DanNumber xmlns="7723d88b-aecd-4d62-9614-c429aa84638e">GS2011-175</DanNumber>
    <DanTitle xmlns="7723d88b-aecd-4d62-9614-c429aa84638e">Meetings – Governing/Executive</DanTitle>
    <DataClassification xmlns="7723d88b-aecd-4d62-9614-c429aa84638e">Unrestricted</DataClassification>
    <DocumentNumber xmlns="7723d88b-aecd-4d62-9614-c429aa84638e">M2019-64</DocumentNumber>
    <SubProjectNumber xmlns="7723d88b-aecd-4d62-9614-c429aa84638e" xsi:nil="true"/>
    <BoardActionSecondaryCategory xmlns="7723d88b-aecd-4d62-9614-c429aa84638e" xsi:nil="true"/>
    <DepartmentFunction xmlns="7723d88b-aecd-4d62-9614-c429aa84638e" xsi:nil="true"/>
    <Subarea xmlns="7723d88b-aecd-4d62-9614-c429aa84638e" xsi:nil="true"/>
    <ProjectName2 xmlns="7723d88b-aecd-4d62-9614-c429aa84638e" xsi:nil="true"/>
    <ProjectName5 xmlns="7723d88b-aecd-4d62-9614-c429aa84638e" xsi:nil="true"/>
    <ProcurementNumber xmlns="7723d88b-aecd-4d62-9614-c429aa84638e" xsi:nil="true"/>
    <ProjectNumber2 xmlns="7723d88b-aecd-4d62-9614-c429aa84638e" xsi:nil="true"/>
    <SubProjectName5 xmlns="7723d88b-aecd-4d62-9614-c429aa84638e" xsi:nil="true"/>
    <RecordNumber xmlns="7723d88b-aecd-4d62-9614-c429aa84638e" xsi:nil="true"/>
    <SubProjectName xmlns="7723d88b-aecd-4d62-9614-c429aa84638e" xsi:nil="true"/>
    <SubProjectName4 xmlns="7723d88b-aecd-4d62-9614-c429aa84638e" xsi:nil="true"/>
    <ProjectName4 xmlns="7723d88b-aecd-4d62-9614-c429aa84638e" xsi:nil="true"/>
    <ProjectNumber3 xmlns="7723d88b-aecd-4d62-9614-c429aa84638e" xsi:nil="true"/>
    <TransitMode xmlns="7723d88b-aecd-4d62-9614-c429aa84638e" xsi:nil="true"/>
    <SubProjectName3 xmlns="7723d88b-aecd-4d62-9614-c429aa84638e" xsi:nil="true"/>
    <SubProjectNumber2 xmlns="7723d88b-aecd-4d62-9614-c429aa84638e" xsi:nil="true"/>
    <SubProjectName2 xmlns="7723d88b-aecd-4d62-9614-c429aa84638e" xsi:nil="true"/>
    <SubProjectNumber3 xmlns="7723d88b-aecd-4d62-9614-c429aa84638e" xsi:nil="true"/>
    <BoardActionPrimaryCategory xmlns="7723d88b-aecd-4d62-9614-c429aa84638e" xsi:nil="true"/>
    <SubProjectNumber4 xmlns="7723d88b-aecd-4d62-9614-c429aa84638e" xsi:nil="true"/>
    <SubProjectNumber5 xmlns="7723d88b-aecd-4d62-9614-c429aa84638e" xsi:nil="true"/>
    <KeyContactStaffLead xmlns="7723d88b-aecd-4d62-9614-c429aa84638e" xsi:nil="true"/>
    <ProjectNumber xmlns="7723d88b-aecd-4d62-9614-c429aa84638e" xsi:nil="true"/>
    <ProjectNumber4 xmlns="7723d88b-aecd-4d62-9614-c429aa84638e" xsi:nil="true"/>
    <ProjectName xmlns="7723d88b-aecd-4d62-9614-c429aa84638e" xsi:nil="true"/>
    <ProjectName3 xmlns="7723d88b-aecd-4d62-9614-c429aa84638e" xsi:nil="true"/>
    <ProjectNumber5 xmlns="7723d88b-aecd-4d62-9614-c429aa84638e" xsi:nil="true"/>
    <ActiveLibraryURL xmlns="3eaacd3a-c4ca-47b7-bf42-4fc6b6011408" xsi:nil="true"/>
    <PRDA_x0023_ xmlns="3eaacd3a-c4ca-47b7-bf42-4fc6b6011408" xsi:nil="true"/>
    <TaxCatchAll xmlns="c6b6fa1d-1a0a-4367-bc8e-8a0985d476e0" xsi:nil="true"/>
    <lcf76f155ced4ddcb4097134ff3c332f xmlns="3eaacd3a-c4ca-47b7-bf42-4fc6b6011408" xsi:nil="true"/>
    <SubProjectName10 xmlns="7723d88b-aecd-4d62-9614-c429aa84638e" xsi:nil="true"/>
    <ProjectName8 xmlns="7723d88b-aecd-4d62-9614-c429aa84638e" xsi:nil="true"/>
    <SubProjectName7 xmlns="7723d88b-aecd-4d62-9614-c429aa84638e" xsi:nil="true"/>
    <SubProjectName6 xmlns="7723d88b-aecd-4d62-9614-c429aa84638e" xsi:nil="true"/>
    <ProjectName10 xmlns="7723d88b-aecd-4d62-9614-c429aa84638e" xsi:nil="true"/>
    <ProjectName7 xmlns="7723d88b-aecd-4d62-9614-c429aa84638e" xsi:nil="true"/>
    <SubProjectName9 xmlns="7723d88b-aecd-4d62-9614-c429aa84638e" xsi:nil="true"/>
    <SubProjectName8 xmlns="7723d88b-aecd-4d62-9614-c429aa84638e" xsi:nil="true"/>
    <ProjectName6 xmlns="7723d88b-aecd-4d62-9614-c429aa84638e" xsi:nil="true"/>
    <ProjectName9 xmlns="7723d88b-aecd-4d62-9614-c429aa84638e" xsi:nil="true"/>
    <AttachmentValue xmlns="3eaacd3a-c4ca-47b7-bf42-4fc6b6011408" xsi:nil="true"/>
    <Content_x0020_Type_x0020_Text xmlns="3eaacd3a-c4ca-47b7-bf42-4fc6b6011408">Presentations</Content_x0020_Type_x0020_Text>
  </documentManagement>
</p:properties>
</file>

<file path=customXml/itemProps1.xml><?xml version="1.0" encoding="utf-8"?>
<ds:datastoreItem xmlns:ds="http://schemas.openxmlformats.org/officeDocument/2006/customXml" ds:itemID="{9EF477AA-136C-40CD-BE3B-1B6A297B392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F94457-2DC6-4B3B-A49A-E655C66A6434}"/>
</file>

<file path=customXml/itemProps3.xml><?xml version="1.0" encoding="utf-8"?>
<ds:datastoreItem xmlns:ds="http://schemas.openxmlformats.org/officeDocument/2006/customXml" ds:itemID="{8B6D032F-691C-431C-BA25-1E20E9CB0306}">
  <ds:schemaRefs>
    <ds:schemaRef ds:uri="http://purl.org/dc/dcmitype/"/>
    <ds:schemaRef ds:uri="1bd21385-daa0-4532-84b2-8f5290f69501"/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10000</TotalTime>
  <Words>148</Words>
  <Application>Microsoft Office PowerPoint</Application>
  <PresentationFormat>On-screen Show (16:9)</PresentationFormat>
  <Paragraphs>31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ＭＳ Ｐゴシック</vt:lpstr>
      <vt:lpstr>Arial</vt:lpstr>
      <vt:lpstr>Calibri</vt:lpstr>
      <vt:lpstr>ST agency template 2017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on Federal Way Link Extension 06-13-19</dc:title>
  <dc:creator>Microsoft Office User</dc:creator>
  <cp:lastModifiedBy>Flores, Katie</cp:lastModifiedBy>
  <cp:revision>744</cp:revision>
  <cp:lastPrinted>2017-10-26T16:03:26Z</cp:lastPrinted>
  <dcterms:created xsi:type="dcterms:W3CDTF">2017-02-13T23:47:01Z</dcterms:created>
  <dcterms:modified xsi:type="dcterms:W3CDTF">2019-06-12T21:46:28Z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0x010100289001A237C67D43B0F4AA263C333D63020008738C0EA953C44186DBE65865448549</vt:lpwstr>
  </property>
  <property fmtid="{D5CDD505-2E9C-101B-9397-08002B2CF9AE}" pid="3" name="Update Content Type using Document Type">
    <vt:lpwstr>https://soundtransit.sharepoint.com/sites/PRDA/_layouts/15/wrkstat.aspx?List=3eaacd3a-c4ca-47b7-bf42-4fc6b6011408&amp;WorkflowInstanceName=fdca5b49-6877-4c3e-8e64-a4656edb7846, Stage 1</vt:lpwstr>
  </property>
  <property fmtid="{D5CDD505-2E9C-101B-9397-08002B2CF9AE}" pid="4" name="MediaServiceImageTags">
    <vt:lpwstr/>
  </property>
</Properties>
</file>